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</p:sldMasterIdLst>
  <p:notesMasterIdLst>
    <p:notesMasterId r:id="rId35"/>
  </p:notesMasterIdLst>
  <p:handoutMasterIdLst>
    <p:handoutMasterId r:id="rId36"/>
  </p:handoutMasterIdLst>
  <p:sldIdLst>
    <p:sldId id="394" r:id="rId4"/>
    <p:sldId id="395" r:id="rId5"/>
    <p:sldId id="491" r:id="rId6"/>
    <p:sldId id="569" r:id="rId7"/>
    <p:sldId id="570" r:id="rId8"/>
    <p:sldId id="591" r:id="rId9"/>
    <p:sldId id="592" r:id="rId10"/>
    <p:sldId id="593" r:id="rId11"/>
    <p:sldId id="604" r:id="rId12"/>
    <p:sldId id="594" r:id="rId13"/>
    <p:sldId id="595" r:id="rId14"/>
    <p:sldId id="596" r:id="rId15"/>
    <p:sldId id="597" r:id="rId16"/>
    <p:sldId id="598" r:id="rId17"/>
    <p:sldId id="599" r:id="rId18"/>
    <p:sldId id="600" r:id="rId19"/>
    <p:sldId id="601" r:id="rId20"/>
    <p:sldId id="602" r:id="rId21"/>
    <p:sldId id="603" r:id="rId22"/>
    <p:sldId id="585" r:id="rId23"/>
    <p:sldId id="577" r:id="rId24"/>
    <p:sldId id="578" r:id="rId25"/>
    <p:sldId id="582" r:id="rId26"/>
    <p:sldId id="575" r:id="rId27"/>
    <p:sldId id="605" r:id="rId28"/>
    <p:sldId id="606" r:id="rId29"/>
    <p:sldId id="586" r:id="rId30"/>
    <p:sldId id="576" r:id="rId31"/>
    <p:sldId id="587" r:id="rId32"/>
    <p:sldId id="352" r:id="rId33"/>
    <p:sldId id="393" r:id="rId3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E9893C9-E92C-4A86-A9AC-E53CD464A81F}">
          <p14:sldIdLst>
            <p14:sldId id="394"/>
            <p14:sldId id="395"/>
            <p14:sldId id="491"/>
          </p14:sldIdLst>
        </p14:section>
        <p14:section name="Java Web" id="{015044D7-0148-424A-A915-AF9BC243B4D2}">
          <p14:sldIdLst>
            <p14:sldId id="569"/>
            <p14:sldId id="570"/>
            <p14:sldId id="591"/>
            <p14:sldId id="592"/>
            <p14:sldId id="593"/>
            <p14:sldId id="604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585"/>
            <p14:sldId id="577"/>
            <p14:sldId id="578"/>
            <p14:sldId id="582"/>
            <p14:sldId id="575"/>
            <p14:sldId id="605"/>
            <p14:sldId id="606"/>
            <p14:sldId id="586"/>
          </p14:sldIdLst>
        </p14:section>
        <p14:section name="Conclusion" id="{C16E8F83-F61A-4B17-AE22-6A2175E8DCC0}">
          <p14:sldIdLst>
            <p14:sldId id="576"/>
            <p14:sldId id="587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2003"/>
    <a:srgbClr val="F8DC9E"/>
    <a:srgbClr val="FBEEDC"/>
    <a:srgbClr val="FBEEC9"/>
    <a:srgbClr val="603A14"/>
    <a:srgbClr val="E85C0E"/>
    <a:srgbClr val="BAB398"/>
    <a:srgbClr val="ADA485"/>
    <a:srgbClr val="C6C0AA"/>
    <a:srgbClr val="663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0" autoAdjust="0"/>
    <p:restoredTop sz="94595" autoAdjust="0"/>
  </p:normalViewPr>
  <p:slideViewPr>
    <p:cSldViewPr>
      <p:cViewPr varScale="1">
        <p:scale>
          <a:sx n="78" d="100"/>
          <a:sy n="78" d="100"/>
        </p:scale>
        <p:origin x="552" y="67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heme" Target="theme/theme1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30-Nov-17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30-Nov-17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http://www.thymeleaf.org/doc/tutorials/3.0/usingthymeleaf.html</a:t>
            </a:r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365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21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014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30-Nov-17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30-Nov-17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139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30-Nov-17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30-Nov-17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date" TargetMode="External"/><Relationship Id="rId2" Type="http://schemas.openxmlformats.org/officeDocument/2006/relationships/hyperlink" Target="http://localhost:8080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ymeleaf.org/" TargetMode="External"/><Relationship Id="rId2" Type="http://schemas.openxmlformats.org/officeDocument/2006/relationships/hyperlink" Target="https://en.wikipedia.org/wiki/JavaServer_Page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36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software-technologies" TargetMode="External"/><Relationship Id="rId7" Type="http://schemas.openxmlformats.org/officeDocument/2006/relationships/image" Target="../media/image33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38.png"/><Relationship Id="rId2" Type="http://schemas.openxmlformats.org/officeDocument/2006/relationships/notesSlide" Target="../notesSlides/notesSlide5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35.png"/><Relationship Id="rId5" Type="http://schemas.openxmlformats.org/officeDocument/2006/relationships/image" Target="../media/image32.png"/><Relationship Id="rId15" Type="http://schemas.openxmlformats.org/officeDocument/2006/relationships/image" Target="../media/image37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39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34.png"/><Relationship Id="rId14" Type="http://schemas.openxmlformats.org/officeDocument/2006/relationships/hyperlink" Target="http://www.telenor.bg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40.png"/><Relationship Id="rId12" Type="http://schemas.openxmlformats.org/officeDocument/2006/relationships/image" Target="../media/image4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1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javaee.github.io/tutorial/servlets.html" TargetMode="External"/><Relationship Id="rId2" Type="http://schemas.openxmlformats.org/officeDocument/2006/relationships/hyperlink" Target="https://spring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674812" y="381000"/>
            <a:ext cx="9725451" cy="1171552"/>
          </a:xfrm>
        </p:spPr>
        <p:txBody>
          <a:bodyPr>
            <a:normAutofit/>
          </a:bodyPr>
          <a:lstStyle/>
          <a:p>
            <a:r>
              <a:rPr lang="en-US" dirty="0"/>
              <a:t>Basic Web Development with Java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275012" y="1524000"/>
            <a:ext cx="8125251" cy="1357116"/>
          </a:xfrm>
        </p:spPr>
        <p:txBody>
          <a:bodyPr>
            <a:normAutofit/>
          </a:bodyPr>
          <a:lstStyle/>
          <a:p>
            <a:r>
              <a:rPr lang="en-US" dirty="0"/>
              <a:t>Spring MVC, Spring Boot, </a:t>
            </a:r>
            <a:r>
              <a:rPr lang="en-US" noProof="1"/>
              <a:t>Thymeleaf, Hibernate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56012" y="3710502"/>
            <a:ext cx="2225941" cy="244282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406675" y="3552999"/>
            <a:ext cx="1052660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 &amp;</a:t>
            </a:r>
          </a:p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Spring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612" y="3639411"/>
            <a:ext cx="4427895" cy="2474161"/>
          </a:xfrm>
          <a:prstGeom prst="roundRect">
            <a:avLst>
              <a:gd name="adj" fmla="val 2373"/>
            </a:avLst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011B053D-24ED-4FD7-8992-5530CD0C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511" y="2824249"/>
            <a:ext cx="2015701" cy="151177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Starting with Spring Boot (Maven Project)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6" y="1688516"/>
            <a:ext cx="10515596" cy="466356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&lt;parent&gt;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&lt;groupId&gt;org.springframework.boot&lt;/groupId&gt;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&lt;artifactId&gt;</a:t>
            </a: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spring-boot-starter-parent</a:t>
            </a: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&lt;/artifactId&gt;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&lt;version&gt;1.5.9.RELEASE&lt;/version&gt;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&lt;/parent&gt;</a:t>
            </a:r>
          </a:p>
          <a:p>
            <a:pPr marL="0" lvl="1" indent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&lt;dependencies&gt;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&lt;dependency&gt;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&lt;groupId&gt;org.springframework.boot&lt;/groupId&gt;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&lt;artifactId&gt;</a:t>
            </a: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spring-boot-starter-thymeleaf</a:t>
            </a: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&lt;/artifactId&gt;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&lt;/dependency&gt;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&lt;/dependencies&gt;</a:t>
            </a:r>
          </a:p>
          <a:p>
            <a:pPr marL="0" lvl="1" indent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&lt;properties&gt;&lt;java.version&gt;</a:t>
            </a: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1.8</a:t>
            </a: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&lt;/java.version&gt;&lt;/properties&gt;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836616" y="1143000"/>
            <a:ext cx="10515596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pom.xml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8299398" y="2948083"/>
            <a:ext cx="3267014" cy="990600"/>
          </a:xfrm>
          <a:prstGeom prst="wedgeRoundRectCallout">
            <a:avLst>
              <a:gd name="adj1" fmla="val -71959"/>
              <a:gd name="adj2" fmla="val -6115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Inherit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spring-boot-starter-parent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"</a:t>
            </a: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3960812" y="3276600"/>
            <a:ext cx="4045931" cy="978484"/>
          </a:xfrm>
          <a:prstGeom prst="wedgeRoundRectCallout">
            <a:avLst>
              <a:gd name="adj1" fmla="val -60206"/>
              <a:gd name="adj2" fmla="val 5321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Include the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Spring MVC 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+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Boot 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+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Thymeleaf 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libraries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015003" y="5198250"/>
            <a:ext cx="1991740" cy="575207"/>
          </a:xfrm>
          <a:prstGeom prst="wedgeRoundRectCallout">
            <a:avLst>
              <a:gd name="adj1" fmla="val -68136"/>
              <a:gd name="adj2" fmla="val 6634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Use Java 8</a:t>
            </a:r>
          </a:p>
        </p:txBody>
      </p:sp>
    </p:spTree>
    <p:extLst>
      <p:ext uri="{BB962C8B-B14F-4D97-AF65-F5344CB8AC3E}">
        <p14:creationId xmlns:p14="http://schemas.microsoft.com/office/powerpoint/2010/main" val="1053035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Boot Application Class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19948" y="1227835"/>
            <a:ext cx="10708464" cy="5134053"/>
            <a:chOff x="684212" y="1285409"/>
            <a:chExt cx="5791200" cy="5134053"/>
          </a:xfrm>
        </p:grpSpPr>
        <p:sp>
          <p:nvSpPr>
            <p:cNvPr id="6" name="Text Placeholder 5"/>
            <p:cNvSpPr txBox="1">
              <a:spLocks/>
            </p:cNvSpPr>
            <p:nvPr/>
          </p:nvSpPr>
          <p:spPr>
            <a:xfrm>
              <a:off x="684212" y="1934406"/>
              <a:ext cx="5791200" cy="4485056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sz="2800" dirty="0"/>
                <a:t>package app;</a:t>
              </a:r>
            </a:p>
            <a:p>
              <a:pPr>
                <a:spcBef>
                  <a:spcPts val="1800"/>
                </a:spcBef>
              </a:pPr>
              <a:r>
                <a:rPr lang="en-US" sz="2800" dirty="0"/>
                <a:t>import org.springframework.boot.*;</a:t>
              </a:r>
            </a:p>
            <a:p>
              <a:r>
                <a:rPr lang="en-US" sz="2800" dirty="0"/>
                <a:t>import org.springframework.boot.autoconfigure.*;</a:t>
              </a:r>
            </a:p>
            <a:p>
              <a:pPr>
                <a:spcBef>
                  <a:spcPts val="1800"/>
                </a:spcBef>
              </a:pPr>
              <a:r>
                <a:rPr lang="en-US" sz="2800" dirty="0">
                  <a:solidFill>
                    <a:schemeClr val="tx2">
                      <a:lumMod val="75000"/>
                    </a:schemeClr>
                  </a:solidFill>
                </a:rPr>
                <a:t>@SpringBootApplication</a:t>
              </a:r>
            </a:p>
            <a:p>
              <a:r>
                <a:rPr lang="en-US" sz="2800" dirty="0"/>
                <a:t>public class MvcAppExample {</a:t>
              </a:r>
            </a:p>
            <a:p>
              <a:r>
                <a:rPr lang="en-US" sz="2800" dirty="0"/>
                <a:t>  public static void main(String[] args) {</a:t>
              </a:r>
            </a:p>
            <a:p>
              <a:r>
                <a:rPr lang="en-US" sz="2800" dirty="0"/>
                <a:t>    </a:t>
              </a:r>
              <a:r>
                <a:rPr lang="en-US" sz="2800" dirty="0">
                  <a:solidFill>
                    <a:schemeClr val="tx2">
                      <a:lumMod val="75000"/>
                    </a:schemeClr>
                  </a:solidFill>
                </a:rPr>
                <a:t>SpringApplication.run</a:t>
              </a:r>
              <a:r>
                <a:rPr lang="en-US" sz="2800" dirty="0"/>
                <a:t>(MvcAppExample.class, args);</a:t>
              </a:r>
            </a:p>
            <a:p>
              <a:r>
                <a:rPr lang="en-US" sz="2800" dirty="0"/>
                <a:t>  }</a:t>
              </a:r>
            </a:p>
            <a:p>
              <a:r>
                <a:rPr lang="en-US" sz="2800" dirty="0"/>
                <a:t>}</a:t>
              </a:r>
            </a:p>
          </p:txBody>
        </p:sp>
        <p:sp>
          <p:nvSpPr>
            <p:cNvPr id="7" name="Text Placeholder 5"/>
            <p:cNvSpPr txBox="1">
              <a:spLocks/>
            </p:cNvSpPr>
            <p:nvPr/>
          </p:nvSpPr>
          <p:spPr>
            <a:xfrm>
              <a:off x="684212" y="1285409"/>
              <a:ext cx="5791200" cy="64899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sz="2800" dirty="0"/>
                <a:t>src/main/java/app/</a:t>
              </a:r>
              <a:r>
                <a:rPr lang="en-US" sz="2800" dirty="0">
                  <a:solidFill>
                    <a:schemeClr val="tx2">
                      <a:lumMod val="75000"/>
                    </a:schemeClr>
                  </a:solidFill>
                </a:rPr>
                <a:t>MvcAppExample.java</a:t>
              </a:r>
              <a:endPara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3923524" y="2001045"/>
            <a:ext cx="4419600" cy="563696"/>
          </a:xfrm>
          <a:prstGeom prst="wedgeRoundRectCallout">
            <a:avLst>
              <a:gd name="adj1" fmla="val -63100"/>
              <a:gd name="adj2" fmla="val -1480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Using a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package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is obligatory!</a:t>
            </a:r>
          </a:p>
        </p:txBody>
      </p:sp>
      <p:sp>
        <p:nvSpPr>
          <p:cNvPr id="16" name="AutoShape 7"/>
          <p:cNvSpPr>
            <a:spLocks noChangeArrowheads="1"/>
          </p:cNvSpPr>
          <p:nvPr/>
        </p:nvSpPr>
        <p:spPr bwMode="auto">
          <a:xfrm>
            <a:off x="6627812" y="3754788"/>
            <a:ext cx="4572000" cy="608068"/>
          </a:xfrm>
          <a:prstGeom prst="wedgeRoundRectCallout">
            <a:avLst>
              <a:gd name="adj1" fmla="val -75480"/>
              <a:gd name="adj2" fmla="val -1946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Configure the Spring Boot app</a:t>
            </a:r>
          </a:p>
        </p:txBody>
      </p:sp>
      <p:sp>
        <p:nvSpPr>
          <p:cNvPr id="17" name="AutoShape 7"/>
          <p:cNvSpPr>
            <a:spLocks noChangeArrowheads="1"/>
          </p:cNvSpPr>
          <p:nvPr/>
        </p:nvSpPr>
        <p:spPr bwMode="auto">
          <a:xfrm>
            <a:off x="2522740" y="5543144"/>
            <a:ext cx="4876800" cy="608068"/>
          </a:xfrm>
          <a:prstGeom prst="wedgeRoundRectCallout">
            <a:avLst>
              <a:gd name="adj1" fmla="val -59033"/>
              <a:gd name="adj2" fmla="val -5625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Run the Spring Framework app</a:t>
            </a:r>
          </a:p>
        </p:txBody>
      </p:sp>
    </p:spTree>
    <p:extLst>
      <p:ext uri="{BB962C8B-B14F-4D97-AF65-F5344CB8AC3E}">
        <p14:creationId xmlns:p14="http://schemas.microsoft.com/office/powerpoint/2010/main" val="2377517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MVC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controllers</a:t>
            </a:r>
            <a:r>
              <a:rPr lang="en-US" dirty="0"/>
              <a:t> hold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actions</a:t>
            </a:r>
            <a:r>
              <a:rPr lang="en-US" dirty="0"/>
              <a:t>, mapped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URL</a:t>
            </a:r>
            <a:r>
              <a:rPr lang="en-US" dirty="0"/>
              <a:t> by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annotations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581949" y="2416241"/>
            <a:ext cx="10984462" cy="40541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@RestController</a:t>
            </a:r>
          </a:p>
          <a:p>
            <a:r>
              <a:rPr lang="en-US" sz="2600" dirty="0"/>
              <a:t>public class HomeController {</a:t>
            </a:r>
          </a:p>
          <a:p>
            <a:pPr>
              <a:spcBef>
                <a:spcPts val="1200"/>
              </a:spcBef>
            </a:pPr>
            <a:r>
              <a:rPr lang="en-US" sz="2600" dirty="0"/>
              <a:t>  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@RequestMapping("/")</a:t>
            </a:r>
          </a:p>
          <a:p>
            <a:r>
              <a:rPr lang="en-US" sz="2600" dirty="0"/>
              <a:t>    public String home() { </a:t>
            </a:r>
          </a:p>
          <a:p>
            <a:r>
              <a:rPr lang="en-US" sz="2600" dirty="0"/>
              <a:t>       return "Hello Spring Boot"; </a:t>
            </a:r>
          </a:p>
          <a:p>
            <a:r>
              <a:rPr lang="en-US" sz="2600" dirty="0"/>
              <a:t>    }</a:t>
            </a:r>
          </a:p>
          <a:p>
            <a:pPr>
              <a:spcBef>
                <a:spcPts val="1200"/>
              </a:spcBef>
            </a:pP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    @RequestMapping("/date")</a:t>
            </a:r>
          </a:p>
          <a:p>
            <a:r>
              <a:rPr lang="en-US" sz="2600" dirty="0"/>
              <a:t>    public String date() { return new Date().toString(); }</a:t>
            </a:r>
          </a:p>
          <a:p>
            <a:r>
              <a:rPr lang="en-US" sz="2600" dirty="0"/>
              <a:t>}</a:t>
            </a:r>
            <a:endParaRPr lang="en-US" sz="26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581949" y="1798022"/>
            <a:ext cx="10984462" cy="6182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ctr"/>
            <a:r>
              <a:rPr lang="en-US" sz="2600" dirty="0"/>
              <a:t>src/main/java/app/controllers/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HomeController.java</a:t>
            </a:r>
            <a:endParaRPr lang="en-US" sz="26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7008812" y="3698666"/>
            <a:ext cx="3376577" cy="936573"/>
          </a:xfrm>
          <a:prstGeom prst="wedgeRoundRectCallout">
            <a:avLst>
              <a:gd name="adj1" fmla="val -98504"/>
              <a:gd name="adj2" fmla="val -5259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Action mapped to 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  <a:hlinkClick r:id="rId2"/>
              </a:rPr>
              <a:t>http://localhost:8080/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314907" y="4827081"/>
            <a:ext cx="5496925" cy="609600"/>
          </a:xfrm>
          <a:prstGeom prst="wedgeRoundRectCallout">
            <a:avLst>
              <a:gd name="adj1" fmla="val -57400"/>
              <a:gd name="adj2" fmla="val 3787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Mapped to 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  <a:hlinkClick r:id="rId3"/>
              </a:rPr>
              <a:t>http://localhost:8080/date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6236287" y="2538888"/>
            <a:ext cx="3724869" cy="966312"/>
          </a:xfrm>
          <a:prstGeom prst="wedgeRoundRectCallout">
            <a:avLst>
              <a:gd name="adj1" fmla="val -112865"/>
              <a:gd name="adj2" fmla="val -3238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REST controllers have</a:t>
            </a:r>
            <a:b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</a:br>
            <a:r>
              <a:rPr lang="en-US" sz="26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no view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, just return data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4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Web controller + action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/hello</a:t>
            </a:r>
            <a:r>
              <a:rPr lang="en-US" dirty="0"/>
              <a:t> + view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hello.html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Controller Example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669812" y="2549185"/>
            <a:ext cx="10758600" cy="39002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@Controller</a:t>
            </a:r>
          </a:p>
          <a:p>
            <a:r>
              <a:rPr lang="en-US" sz="2600" dirty="0"/>
              <a:t>public class HelloController {</a:t>
            </a:r>
          </a:p>
          <a:p>
            <a:pPr>
              <a:spcBef>
                <a:spcPts val="600"/>
              </a:spcBef>
            </a:pP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  @RequestMapping("/hello")</a:t>
            </a:r>
          </a:p>
          <a:p>
            <a:r>
              <a:rPr lang="en-US" sz="2600" dirty="0"/>
              <a:t>  public String hello(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Model model</a:t>
            </a:r>
            <a:r>
              <a:rPr lang="en-US" sz="2600" dirty="0"/>
              <a:t>) {</a:t>
            </a:r>
          </a:p>
          <a:p>
            <a:r>
              <a:rPr lang="en-US" sz="2600" dirty="0"/>
              <a:t>  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model</a:t>
            </a:r>
            <a:r>
              <a:rPr lang="en-US" sz="2600" dirty="0"/>
              <a:t>.addAttribute("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msg</a:t>
            </a:r>
            <a:r>
              <a:rPr lang="en-US" sz="2600" dirty="0"/>
              <a:t>", </a:t>
            </a:r>
          </a:p>
          <a:p>
            <a:r>
              <a:rPr lang="en-US" sz="2600" dirty="0"/>
              <a:t>      "Hello Spring MVC + Thymeleaf");</a:t>
            </a:r>
          </a:p>
          <a:p>
            <a:pPr>
              <a:spcBef>
                <a:spcPts val="600"/>
              </a:spcBef>
            </a:pPr>
            <a:r>
              <a:rPr lang="en-US" sz="2600" dirty="0"/>
              <a:t>    return "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hello</a:t>
            </a:r>
            <a:r>
              <a:rPr lang="en-US" sz="2600" dirty="0"/>
              <a:t>";</a:t>
            </a:r>
          </a:p>
          <a:p>
            <a:r>
              <a:rPr lang="en-US" sz="2600" dirty="0"/>
              <a:t>  }</a:t>
            </a:r>
          </a:p>
          <a:p>
            <a:r>
              <a:rPr lang="en-US" sz="2600" dirty="0"/>
              <a:t>}</a:t>
            </a:r>
            <a:endParaRPr lang="en-US" sz="26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69812" y="1933335"/>
            <a:ext cx="10758600" cy="6182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ctr"/>
            <a:r>
              <a:rPr lang="en-US" sz="2600" dirty="0"/>
              <a:t>src/main/java/app/controllers/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HelloController.java</a:t>
            </a: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5066524" y="5225042"/>
            <a:ext cx="5440710" cy="1035462"/>
          </a:xfrm>
          <a:prstGeom prst="wedgeRoundRectCallout">
            <a:avLst>
              <a:gd name="adj1" fmla="val -61902"/>
              <a:gd name="adj2" fmla="val -3568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Render the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hello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" view: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/src/resources/templates/hello.html</a:t>
            </a:r>
          </a:p>
        </p:txBody>
      </p: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6780212" y="2665072"/>
            <a:ext cx="3363325" cy="966312"/>
          </a:xfrm>
          <a:prstGeom prst="wedgeRoundRectCallout">
            <a:avLst>
              <a:gd name="adj1" fmla="val -93488"/>
              <a:gd name="adj2" fmla="val -3036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Web MVC controllers return </a:t>
            </a:r>
            <a:r>
              <a:rPr lang="en-US" sz="26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view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/ </a:t>
            </a:r>
            <a:r>
              <a:rPr lang="en-US" sz="26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redirect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6" name="AutoShape 7"/>
          <p:cNvSpPr>
            <a:spLocks noChangeArrowheads="1"/>
          </p:cNvSpPr>
          <p:nvPr/>
        </p:nvSpPr>
        <p:spPr bwMode="auto">
          <a:xfrm>
            <a:off x="7809610" y="3851027"/>
            <a:ext cx="3124200" cy="883031"/>
          </a:xfrm>
          <a:prstGeom prst="wedgeRoundRectCallout">
            <a:avLst>
              <a:gd name="adj1" fmla="val -65644"/>
              <a:gd name="adj2" fmla="val 26003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Prepare data for the view in its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32597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35245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300" dirty="0">
                <a:solidFill>
                  <a:schemeClr val="tx2">
                    <a:lumMod val="75000"/>
                  </a:schemeClr>
                </a:solidFill>
              </a:rPr>
              <a:t>Views</a:t>
            </a:r>
            <a:r>
              <a:rPr lang="en-US" sz="3300" dirty="0"/>
              <a:t> render the HTML: combine </a:t>
            </a:r>
            <a:r>
              <a:rPr lang="en-US" sz="3300" dirty="0">
                <a:solidFill>
                  <a:schemeClr val="tx2">
                    <a:lumMod val="75000"/>
                  </a:schemeClr>
                </a:solidFill>
              </a:rPr>
              <a:t>logic</a:t>
            </a:r>
            <a:r>
              <a:rPr lang="en-US" sz="3300" dirty="0"/>
              <a:t> (e.g. loops) with </a:t>
            </a:r>
            <a:r>
              <a:rPr lang="en-US" sz="3300" dirty="0">
                <a:solidFill>
                  <a:schemeClr val="tx2">
                    <a:lumMod val="75000"/>
                  </a:schemeClr>
                </a:solidFill>
              </a:rPr>
              <a:t>HTML</a:t>
            </a:r>
          </a:p>
          <a:p>
            <a:pPr>
              <a:lnSpc>
                <a:spcPct val="100000"/>
              </a:lnSpc>
            </a:pPr>
            <a:r>
              <a:rPr lang="en-US" sz="3300" dirty="0"/>
              <a:t>Spring MVC supports many view engines, like </a:t>
            </a:r>
            <a:r>
              <a:rPr lang="en-US" sz="3300" dirty="0">
                <a:hlinkClick r:id="rId2"/>
              </a:rPr>
              <a:t>JSP</a:t>
            </a:r>
            <a:r>
              <a:rPr lang="en-US" sz="3300" dirty="0"/>
              <a:t> and </a:t>
            </a:r>
            <a:r>
              <a:rPr lang="en-US" sz="3300" dirty="0">
                <a:hlinkClick r:id="rId3"/>
              </a:rPr>
              <a:t>Thymeleaf</a:t>
            </a:r>
            <a:endParaRPr lang="en-US" sz="33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Views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581949" y="3239183"/>
            <a:ext cx="10984462" cy="316161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&lt;!DOCTYPE html&gt;</a:t>
            </a:r>
          </a:p>
          <a:p>
            <a:r>
              <a:rPr lang="en-US" sz="2800" dirty="0"/>
              <a:t>&lt;html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xmlns:th="http://www.thymeleaf.org"</a:t>
            </a:r>
            <a:r>
              <a:rPr lang="en-US" sz="2800" dirty="0"/>
              <a:t>&gt;</a:t>
            </a:r>
          </a:p>
          <a:p>
            <a:r>
              <a:rPr lang="en-US" sz="2800" dirty="0"/>
              <a:t>&lt;head&gt;&lt;title&gt;Hello, Thymeleaf&lt;/title&gt;&lt;/head&gt;</a:t>
            </a:r>
          </a:p>
          <a:p>
            <a:r>
              <a:rPr lang="en-US" sz="2800" dirty="0"/>
              <a:t>&lt;body&gt;</a:t>
            </a:r>
          </a:p>
          <a:p>
            <a:r>
              <a:rPr lang="en-US" sz="2800" dirty="0"/>
              <a:t>  Message from the model: &lt;span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th:text="${msg}"</a:t>
            </a:r>
            <a:r>
              <a:rPr lang="en-US" sz="2800" dirty="0"/>
              <a:t> /&gt;.</a:t>
            </a:r>
          </a:p>
          <a:p>
            <a:r>
              <a:rPr lang="en-US" sz="2800" dirty="0"/>
              <a:t>&lt;/body&gt;</a:t>
            </a:r>
          </a:p>
          <a:p>
            <a:r>
              <a:rPr lang="en-US" sz="2800" dirty="0"/>
              <a:t>&lt;/html&gt;</a:t>
            </a: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581949" y="2590186"/>
            <a:ext cx="10984462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ctr"/>
            <a:r>
              <a:rPr lang="en-US" sz="2800" dirty="0"/>
              <a:t>src/main/resources/templates/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hello.html</a:t>
            </a: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9523412" y="3491054"/>
            <a:ext cx="1839522" cy="1301375"/>
          </a:xfrm>
          <a:prstGeom prst="wedgeRoundRectCallout">
            <a:avLst>
              <a:gd name="adj1" fmla="val -75510"/>
              <a:gd name="adj2" fmla="val -1389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Define a </a:t>
            </a:r>
            <a:r>
              <a:rPr lang="en-US" sz="26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Thymeleaf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view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5561012" y="5596203"/>
            <a:ext cx="2762656" cy="928799"/>
          </a:xfrm>
          <a:prstGeom prst="wedgeRoundRectCallout">
            <a:avLst>
              <a:gd name="adj1" fmla="val 67797"/>
              <a:gd name="adj2" fmla="val -5702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Display property: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model.msg</a:t>
            </a:r>
          </a:p>
        </p:txBody>
      </p:sp>
    </p:spTree>
    <p:extLst>
      <p:ext uri="{BB962C8B-B14F-4D97-AF65-F5344CB8AC3E}">
        <p14:creationId xmlns:p14="http://schemas.microsoft.com/office/powerpoint/2010/main" val="2791714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65467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Disable Thymeleaf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caching</a:t>
            </a:r>
            <a:r>
              <a:rPr lang="en-US" dirty="0"/>
              <a:t> for the view templates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Install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spring-boot-devtools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in your Maven configuration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3600"/>
              </a:spcBef>
            </a:pPr>
            <a:r>
              <a:rPr lang="en-US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Recompile after each project change: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[Ctrl+F9]</a:t>
            </a:r>
            <a:r>
              <a:rPr lang="en-US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in IntelliJ IDEA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Auto-Reload on Change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52892" y="1780161"/>
            <a:ext cx="10442576" cy="1102179"/>
            <a:chOff x="684212" y="1085462"/>
            <a:chExt cx="5791200" cy="1102179"/>
          </a:xfrm>
        </p:grpSpPr>
        <p:sp>
          <p:nvSpPr>
            <p:cNvPr id="6" name="Text Placeholder 5"/>
            <p:cNvSpPr txBox="1">
              <a:spLocks/>
            </p:cNvSpPr>
            <p:nvPr/>
          </p:nvSpPr>
          <p:spPr>
            <a:xfrm>
              <a:off x="684212" y="1672903"/>
              <a:ext cx="5791200" cy="51473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spring.thymeleaf.cache = false</a:t>
              </a:r>
            </a:p>
          </p:txBody>
        </p:sp>
        <p:sp>
          <p:nvSpPr>
            <p:cNvPr id="7" name="Text Placeholder 5"/>
            <p:cNvSpPr txBox="1">
              <a:spLocks/>
            </p:cNvSpPr>
            <p:nvPr/>
          </p:nvSpPr>
          <p:spPr>
            <a:xfrm>
              <a:off x="684212" y="1085462"/>
              <a:ext cx="5791200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src/main/resources/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application.properties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52892" y="3743511"/>
            <a:ext cx="10442576" cy="2210175"/>
            <a:chOff x="684212" y="1085462"/>
            <a:chExt cx="5791200" cy="2210175"/>
          </a:xfrm>
        </p:grpSpPr>
        <p:sp>
          <p:nvSpPr>
            <p:cNvPr id="11" name="Text Placeholder 5"/>
            <p:cNvSpPr txBox="1">
              <a:spLocks/>
            </p:cNvSpPr>
            <p:nvPr/>
          </p:nvSpPr>
          <p:spPr>
            <a:xfrm>
              <a:off x="684212" y="1672903"/>
              <a:ext cx="5791200" cy="162273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/>
                <a:t>&lt;dependency&gt;</a:t>
              </a:r>
            </a:p>
            <a:p>
              <a:r>
                <a:rPr lang="en-US" dirty="0"/>
                <a:t>  &lt;groupId&gt;org.springframework.boot&lt;/groupId&gt;</a:t>
              </a:r>
            </a:p>
            <a:p>
              <a:r>
                <a:rPr lang="en-US" dirty="0"/>
                <a:t>  &lt;artifactId&gt;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spring-boot-devtools</a:t>
              </a:r>
              <a:r>
                <a:rPr lang="en-US" dirty="0"/>
                <a:t>&lt;/artifactId&gt;</a:t>
              </a:r>
            </a:p>
            <a:p>
              <a:r>
                <a:rPr lang="en-US" dirty="0"/>
                <a:t>&lt;/dependency&gt;</a:t>
              </a:r>
            </a:p>
          </p:txBody>
        </p:sp>
        <p:sp>
          <p:nvSpPr>
            <p:cNvPr id="12" name="Text Placeholder 5"/>
            <p:cNvSpPr txBox="1">
              <a:spLocks/>
            </p:cNvSpPr>
            <p:nvPr/>
          </p:nvSpPr>
          <p:spPr>
            <a:xfrm>
              <a:off x="684212" y="1085462"/>
              <a:ext cx="5791200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pom.xml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3385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action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/numbers</a:t>
            </a:r>
            <a:r>
              <a:rPr lang="en-US" dirty="0"/>
              <a:t> + view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numbers.html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Print the Numbers 1…50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61324" y="1981200"/>
            <a:ext cx="5334000" cy="3687502"/>
            <a:chOff x="684212" y="1085462"/>
            <a:chExt cx="5791200" cy="3687502"/>
          </a:xfrm>
        </p:grpSpPr>
        <p:sp>
          <p:nvSpPr>
            <p:cNvPr id="6" name="Text Placeholder 5"/>
            <p:cNvSpPr txBox="1">
              <a:spLocks/>
            </p:cNvSpPr>
            <p:nvPr/>
          </p:nvSpPr>
          <p:spPr>
            <a:xfrm>
              <a:off x="684212" y="1672903"/>
              <a:ext cx="5791200" cy="310006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@Controller</a:t>
              </a:r>
            </a:p>
            <a:p>
              <a:r>
                <a:rPr lang="en-US" dirty="0"/>
                <a:t>public class HelloController {</a:t>
              </a:r>
            </a:p>
            <a:p>
              <a:r>
                <a:rPr lang="en-US" dirty="0"/>
                <a:t>  @RequestMapping("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/numbers</a:t>
              </a:r>
              <a:r>
                <a:rPr lang="en-US" dirty="0"/>
                <a:t>")</a:t>
              </a:r>
            </a:p>
            <a:p>
              <a:r>
                <a:rPr lang="en-US" dirty="0"/>
                <a:t>  public String numbers() {</a:t>
              </a:r>
            </a:p>
            <a:p>
              <a:r>
                <a:rPr lang="en-US" dirty="0"/>
                <a:t>    return 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numbers</a:t>
              </a:r>
              <a:r>
                <a:rPr lang="en-US" dirty="0"/>
                <a:t>";</a:t>
              </a:r>
            </a:p>
            <a:p>
              <a:r>
                <a:rPr lang="en-US" dirty="0"/>
                <a:t>  }</a:t>
              </a:r>
            </a:p>
            <a:p>
              <a:r>
                <a:rPr lang="en-US" dirty="0"/>
                <a:t>}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Text Placeholder 5"/>
            <p:cNvSpPr txBox="1">
              <a:spLocks/>
            </p:cNvSpPr>
            <p:nvPr/>
          </p:nvSpPr>
          <p:spPr>
            <a:xfrm>
              <a:off x="684212" y="1085462"/>
              <a:ext cx="5791200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HelloController.java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223924" y="1981200"/>
            <a:ext cx="5243400" cy="3687502"/>
            <a:chOff x="684212" y="1085462"/>
            <a:chExt cx="5791200" cy="3687502"/>
          </a:xfrm>
        </p:grpSpPr>
        <p:sp>
          <p:nvSpPr>
            <p:cNvPr id="10" name="Text Placeholder 5"/>
            <p:cNvSpPr txBox="1">
              <a:spLocks/>
            </p:cNvSpPr>
            <p:nvPr/>
          </p:nvSpPr>
          <p:spPr>
            <a:xfrm>
              <a:off x="684212" y="1672903"/>
              <a:ext cx="5791200" cy="310006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/>
                <a:t>…</a:t>
              </a:r>
            </a:p>
            <a:p>
              <a:r>
                <a:rPr lang="en-US" dirty="0"/>
                <a:t>&lt;ul&gt;&lt;li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th:each</a:t>
              </a:r>
              <a:r>
                <a:rPr lang="en-US" dirty="0"/>
                <a:t>="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i : ${#numbers.sequence(1, 50)}</a:t>
              </a:r>
              <a:r>
                <a:rPr lang="en-US" dirty="0"/>
                <a:t>"</a:t>
              </a:r>
            </a:p>
            <a:p>
              <a:r>
                <a:rPr lang="en-US" dirty="0"/>
                <a:t> 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th:text</a:t>
              </a:r>
              <a:r>
                <a:rPr lang="en-US" dirty="0"/>
                <a:t>="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${i}</a:t>
              </a:r>
              <a:r>
                <a:rPr lang="en-US" dirty="0"/>
                <a:t>" /&gt;&lt;/ul&gt;</a:t>
              </a:r>
            </a:p>
            <a:p>
              <a:r>
                <a:rPr lang="en-US" dirty="0"/>
                <a:t>…</a:t>
              </a:r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</p:txBody>
        </p:sp>
        <p:sp>
          <p:nvSpPr>
            <p:cNvPr id="11" name="Text Placeholder 5"/>
            <p:cNvSpPr txBox="1">
              <a:spLocks/>
            </p:cNvSpPr>
            <p:nvPr/>
          </p:nvSpPr>
          <p:spPr>
            <a:xfrm>
              <a:off x="684212" y="1085462"/>
              <a:ext cx="5791200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templates/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numbers.html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7012" y="4266383"/>
            <a:ext cx="3428803" cy="219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5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92753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Create an action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/greeting</a:t>
            </a:r>
            <a:r>
              <a:rPr lang="en-US" sz="3200" dirty="0"/>
              <a:t> to say hello to its parameter "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en-US" sz="3200" dirty="0"/>
              <a:t>"</a:t>
            </a: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Greeting Controller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760411" y="2425968"/>
            <a:ext cx="10668002" cy="39926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dirty="0"/>
              <a:t>package app.controllers;</a:t>
            </a:r>
          </a:p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@Controller</a:t>
            </a:r>
          </a:p>
          <a:p>
            <a:r>
              <a:rPr lang="en-US" dirty="0"/>
              <a:t>public class GreetingController {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@RequestMapping("/greeting")</a:t>
            </a:r>
          </a:p>
          <a:p>
            <a:r>
              <a:rPr lang="en-US" dirty="0"/>
              <a:t>  public String greeting(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@RequestParam</a:t>
            </a:r>
            <a:r>
              <a:rPr lang="en-US" dirty="0"/>
              <a:t>(value="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en-US" dirty="0"/>
              <a:t>",</a:t>
            </a:r>
          </a:p>
          <a:p>
            <a:r>
              <a:rPr lang="en-US" dirty="0"/>
              <a:t>      defaultValue="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unknown</a:t>
            </a:r>
            <a:r>
              <a:rPr lang="en-US" dirty="0"/>
              <a:t>") String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en-US" dirty="0"/>
              <a:t>, Model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</a:t>
            </a:r>
            <a:r>
              <a:rPr lang="en-US" dirty="0"/>
              <a:t>) {</a:t>
            </a:r>
          </a:p>
          <a:p>
            <a:r>
              <a:rPr lang="en-US" dirty="0"/>
              <a:t>    model.addAttribute("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en-US" dirty="0"/>
              <a:t>", name);</a:t>
            </a:r>
          </a:p>
          <a:p>
            <a:r>
              <a:rPr lang="en-US" dirty="0"/>
              <a:t>    return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greeting</a:t>
            </a:r>
            <a:r>
              <a:rPr lang="en-US" dirty="0"/>
              <a:t>";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760411" y="1838527"/>
            <a:ext cx="10668002" cy="58744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ctr"/>
            <a:r>
              <a:rPr lang="en-US" dirty="0"/>
              <a:t>src/main/java/app/controllers/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GreetingController.java</a:t>
            </a:r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713412" y="5334000"/>
            <a:ext cx="4953000" cy="928799"/>
          </a:xfrm>
          <a:prstGeom prst="wedgeRoundRectCallout">
            <a:avLst>
              <a:gd name="adj1" fmla="val -59062"/>
              <a:gd name="adj2" fmla="val -4340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Put the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name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into the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model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and render view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greeting.html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"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161212" y="3048000"/>
            <a:ext cx="3962399" cy="928799"/>
          </a:xfrm>
          <a:prstGeom prst="wedgeRoundRectCallout">
            <a:avLst>
              <a:gd name="adj1" fmla="val -61222"/>
              <a:gd name="adj2" fmla="val 58184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Take a HTTP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GET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request parameter named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name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"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035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92754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Create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view</a:t>
            </a:r>
            <a:r>
              <a:rPr lang="en-US" sz="3200" dirty="0"/>
              <a:t> to say hello to its model property "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en-US" sz="3200" dirty="0"/>
              <a:t>"</a:t>
            </a: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Greeting View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760411" y="2445610"/>
            <a:ext cx="10668002" cy="406955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500" dirty="0"/>
              <a:t>&lt;!DOCTYPE html&gt;</a:t>
            </a:r>
          </a:p>
          <a:p>
            <a:r>
              <a:rPr lang="en-US" sz="2500" dirty="0"/>
              <a:t>&lt;html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xmlns:th="http://www.thymeleaf.org"</a:t>
            </a:r>
            <a:r>
              <a:rPr lang="en-US" sz="2500" dirty="0"/>
              <a:t>&gt;</a:t>
            </a:r>
          </a:p>
          <a:p>
            <a:r>
              <a:rPr lang="en-US" sz="2500" dirty="0"/>
              <a:t>…</a:t>
            </a:r>
          </a:p>
          <a:p>
            <a:r>
              <a:rPr lang="en-US" sz="2500" dirty="0"/>
              <a:t>  Hello,</a:t>
            </a:r>
            <a:r>
              <a:rPr lang="en-US" sz="2500" dirty="0">
                <a:latin typeface="+mn-lt"/>
              </a:rPr>
              <a:t> </a:t>
            </a:r>
            <a:r>
              <a:rPr lang="en-US" sz="2500" dirty="0"/>
              <a:t>&lt;b&gt;&lt;span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th:text</a:t>
            </a:r>
            <a:r>
              <a:rPr lang="en-US" sz="2500" dirty="0"/>
              <a:t>="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${name}</a:t>
            </a:r>
            <a:r>
              <a:rPr lang="en-US" sz="2500" dirty="0"/>
              <a:t>"</a:t>
            </a:r>
            <a:r>
              <a:rPr lang="en-US" sz="2500" dirty="0">
                <a:latin typeface="+mn-lt"/>
              </a:rPr>
              <a:t> </a:t>
            </a:r>
            <a:r>
              <a:rPr lang="en-US" sz="2500" dirty="0"/>
              <a:t>/&gt;&lt;/b&gt;!</a:t>
            </a:r>
          </a:p>
          <a:p>
            <a:pPr>
              <a:spcBef>
                <a:spcPts val="600"/>
              </a:spcBef>
            </a:pPr>
            <a:r>
              <a:rPr lang="en-US" sz="2500" dirty="0"/>
              <a:t>  &lt;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form</a:t>
            </a:r>
            <a:r>
              <a:rPr lang="en-US" sz="2500" dirty="0"/>
              <a:t>&gt;</a:t>
            </a:r>
          </a:p>
          <a:p>
            <a:r>
              <a:rPr lang="en-US" sz="2500" dirty="0"/>
              <a:t>    Enter your name:</a:t>
            </a:r>
          </a:p>
          <a:p>
            <a:r>
              <a:rPr lang="en-US" sz="2500" dirty="0"/>
              <a:t>    &lt;input type="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text</a:t>
            </a:r>
            <a:r>
              <a:rPr lang="en-US" sz="2500" dirty="0"/>
              <a:t>" name="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en-US" sz="2500" dirty="0"/>
              <a:t>"/&gt;</a:t>
            </a:r>
          </a:p>
          <a:p>
            <a:r>
              <a:rPr lang="en-US" sz="2500" dirty="0"/>
              <a:t>    &lt;input type="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submit</a:t>
            </a:r>
            <a:r>
              <a:rPr lang="en-US" sz="2500" dirty="0"/>
              <a:t>" /&gt;</a:t>
            </a:r>
          </a:p>
          <a:p>
            <a:r>
              <a:rPr lang="en-US" sz="2500" dirty="0"/>
              <a:t>  &lt;/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form</a:t>
            </a:r>
            <a:r>
              <a:rPr lang="en-US" sz="2500" dirty="0"/>
              <a:t>&gt;</a:t>
            </a:r>
          </a:p>
          <a:p>
            <a:r>
              <a:rPr lang="en-US" sz="2500" dirty="0"/>
              <a:t>…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758823" y="1833902"/>
            <a:ext cx="10668002" cy="6182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ctr"/>
            <a:r>
              <a:rPr lang="en-US" sz="2600" dirty="0"/>
              <a:t>src/main/resources/templates/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greeting.html</a:t>
            </a:r>
            <a:endParaRPr lang="en-US" sz="26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3275012" y="5752234"/>
            <a:ext cx="4191000" cy="631846"/>
          </a:xfrm>
          <a:prstGeom prst="wedgeRoundRectCallout">
            <a:avLst>
              <a:gd name="adj1" fmla="val -60758"/>
              <a:gd name="adj2" fmla="val -4804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HTML form to submit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name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6" name="AutoShape 7"/>
          <p:cNvSpPr>
            <a:spLocks noChangeArrowheads="1"/>
          </p:cNvSpPr>
          <p:nvPr/>
        </p:nvSpPr>
        <p:spPr bwMode="auto">
          <a:xfrm>
            <a:off x="4646612" y="4146434"/>
            <a:ext cx="3297717" cy="609600"/>
          </a:xfrm>
          <a:prstGeom prst="wedgeRoundRectCallout">
            <a:avLst>
              <a:gd name="adj1" fmla="val -59380"/>
              <a:gd name="adj2" fmla="val -5742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Greeting to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${name}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884" y="2590800"/>
            <a:ext cx="3205963" cy="203597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6884" y="4778393"/>
            <a:ext cx="3205963" cy="162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39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2484" y="5016317"/>
            <a:ext cx="110259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Creating Simple Spring MVC App</a:t>
            </a:r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446212" y="5864944"/>
            <a:ext cx="8938472" cy="688256"/>
          </a:xfrm>
        </p:spPr>
        <p:txBody>
          <a:bodyPr/>
          <a:lstStyle/>
          <a:p>
            <a:r>
              <a:rPr lang="en-US" dirty="0"/>
              <a:t>Live Exercise in Class (Lab)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9412" y="719576"/>
            <a:ext cx="11506200" cy="4078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new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Maven project </a:t>
            </a:r>
            <a:r>
              <a:rPr lang="en-US" sz="2800" dirty="0"/>
              <a:t>in your IDE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Add dependences in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pom.xml</a:t>
            </a:r>
            <a:r>
              <a:rPr lang="en-US" sz="2800" dirty="0"/>
              <a:t> to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Spring Boot</a:t>
            </a:r>
            <a:r>
              <a:rPr lang="en-US" sz="2800" dirty="0"/>
              <a:t> +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Spring MVC</a:t>
            </a:r>
            <a:r>
              <a:rPr lang="en-US" sz="2800" dirty="0"/>
              <a:t> +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Thymeleaf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the Spring Boot application class: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SpringBootApplication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REST controller + actions: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en-US" sz="2800" dirty="0"/>
              <a:t> shows "hello";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/date</a:t>
            </a:r>
            <a:r>
              <a:rPr lang="en-US" sz="2800" dirty="0"/>
              <a:t> shows the date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Web controller + action + view: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/hello</a:t>
            </a:r>
            <a:r>
              <a:rPr lang="en-US" sz="2800" dirty="0"/>
              <a:t> shows "hello" (use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model</a:t>
            </a:r>
            <a:r>
              <a:rPr lang="en-US" sz="2800" dirty="0"/>
              <a:t>)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Configure auto-reload on change: </a:t>
            </a:r>
            <a:r>
              <a:rPr lang="en-US" sz="2800" b="1" spc="-50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application.properties</a:t>
            </a:r>
            <a:r>
              <a:rPr lang="en-US" sz="2800" dirty="0"/>
              <a:t> + </a:t>
            </a:r>
            <a:r>
              <a:rPr lang="en-US" sz="2800" b="1" spc="-5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pom.xml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action + view: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/numbers</a:t>
            </a:r>
            <a:r>
              <a:rPr lang="en-US" sz="2800" dirty="0"/>
              <a:t> to prints the numbers 1 ... 50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action + view: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greeting?name=Peter</a:t>
            </a:r>
            <a:r>
              <a:rPr lang="en-US" sz="2800" dirty="0"/>
              <a:t> to greet Peter</a:t>
            </a:r>
          </a:p>
        </p:txBody>
      </p:sp>
    </p:spTree>
    <p:extLst>
      <p:ext uri="{BB962C8B-B14F-4D97-AF65-F5344CB8AC3E}">
        <p14:creationId xmlns:p14="http://schemas.microsoft.com/office/powerpoint/2010/main" val="3232020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43000"/>
            <a:ext cx="11804822" cy="557847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Java Web with Spring MVC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Spring MVC and Spring Boot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Getting Started with Spring Boot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Annotations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Controllers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Processing Requests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noProof="1"/>
              <a:t>Thymeleaf </a:t>
            </a:r>
            <a:r>
              <a:rPr lang="en-US" sz="3000" dirty="0"/>
              <a:t>View </a:t>
            </a:r>
            <a:r>
              <a:rPr lang="en-US" sz="3000" noProof="1"/>
              <a:t>Engine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Hibernate ORM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Spring Data</a:t>
            </a:r>
          </a:p>
          <a:p>
            <a:pPr marL="750834" lvl="1" indent="-446088">
              <a:lnSpc>
                <a:spcPct val="100000"/>
              </a:lnSpc>
              <a:buFontTx/>
              <a:buAutoNum type="romanUcPeriod"/>
            </a:pPr>
            <a:endParaRPr lang="en-US" sz="3000" noProof="1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6612" y="1634534"/>
            <a:ext cx="3164556" cy="40804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5812" y="5005802"/>
            <a:ext cx="2318319" cy="1295400"/>
          </a:xfrm>
          <a:prstGeom prst="roundRect">
            <a:avLst>
              <a:gd name="adj" fmla="val 3101"/>
            </a:avLst>
          </a:prstGeom>
        </p:spPr>
      </p:pic>
      <p:pic>
        <p:nvPicPr>
          <p:cNvPr id="10" name="Picture 2" descr="Image result for spring mvc leaf">
            <a:extLst>
              <a:ext uri="{FF2B5EF4-FFF2-40B4-BE49-F238E27FC236}">
                <a16:creationId xmlns:a16="http://schemas.microsoft.com/office/drawing/2014/main" id="{26771D29-A5EF-4F8A-A4E5-EC8831C42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941" y="699247"/>
            <a:ext cx="2217271" cy="1662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Свързано изображение">
            <a:extLst>
              <a:ext uri="{FF2B5EF4-FFF2-40B4-BE49-F238E27FC236}">
                <a16:creationId xmlns:a16="http://schemas.microsoft.com/office/drawing/2014/main" id="{37DC938D-AF83-476B-AB6D-85CABB79F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5756" y="3350002"/>
            <a:ext cx="3106056" cy="97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Spring uses strongly-typed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annotations</a:t>
            </a:r>
          </a:p>
          <a:p>
            <a:pPr lvl="1"/>
            <a:r>
              <a:rPr lang="en-US" dirty="0"/>
              <a:t>Syntax highlighting + error checking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Annotations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67384" y="2590240"/>
            <a:ext cx="10456228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@Controller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HomeController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nn-NO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7384" y="4724464"/>
            <a:ext cx="10456228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@PreAuthorize("hasRole('ROLE_ADMIN')")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String adminPanel(Model model)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nn-NO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6841049" y="2677106"/>
            <a:ext cx="3733800" cy="1141884"/>
          </a:xfrm>
          <a:prstGeom prst="wedgeRoundRectCallout">
            <a:avLst>
              <a:gd name="adj1" fmla="val -78968"/>
              <a:gd name="adj2" fmla="val -3104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Annotations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describe the code below </a:t>
            </a:r>
            <a:r>
              <a:rPr lang="en-US" sz="2800" dirty="0">
                <a:solidFill>
                  <a:srgbClr val="FFFFFF"/>
                </a:solidFill>
              </a:rPr>
              <a:t>them</a:t>
            </a:r>
            <a:endParaRPr lang="bg-BG" sz="2800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8304212" y="4039716"/>
            <a:ext cx="2667000" cy="1141884"/>
          </a:xfrm>
          <a:prstGeom prst="wedgeRoundRectCallout">
            <a:avLst>
              <a:gd name="adj1" fmla="val -67156"/>
              <a:gd name="adj2" fmla="val 29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Configure Access Control</a:t>
            </a:r>
            <a:endParaRPr lang="bg-BG" sz="2800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4270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Defined with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@Controller</a:t>
            </a:r>
            <a:r>
              <a:rPr lang="en-US" dirty="0"/>
              <a:t> annotation: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Controllers can hold multiple actions on different routes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Controllers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67384" y="1905000"/>
            <a:ext cx="10456228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@Controller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HomeController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nn-NO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0CDAD6-327B-4919-A4B3-08279481FB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384" y="4495800"/>
            <a:ext cx="10456228" cy="184665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@RequestMapping("/hello")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String hello(Model model) { …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@RequestMapping("/welcome")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String welcome(Model model) { … }</a:t>
            </a:r>
          </a:p>
        </p:txBody>
      </p:sp>
    </p:spTree>
    <p:extLst>
      <p:ext uri="{BB962C8B-B14F-4D97-AF65-F5344CB8AC3E}">
        <p14:creationId xmlns:p14="http://schemas.microsoft.com/office/powerpoint/2010/main" val="245517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43000"/>
            <a:ext cx="11804822" cy="3192279"/>
          </a:xfrm>
        </p:spPr>
        <p:txBody>
          <a:bodyPr>
            <a:normAutofit/>
          </a:bodyPr>
          <a:lstStyle/>
          <a:p>
            <a:r>
              <a:rPr lang="en-US" dirty="0"/>
              <a:t>Annotated with with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RequestMapping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dirty="0"/>
              <a:t>…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900" dirty="0"/>
          </a:p>
          <a:p>
            <a:pPr>
              <a:spcBef>
                <a:spcPts val="1200"/>
              </a:spcBef>
            </a:pPr>
            <a:r>
              <a:rPr lang="en-US" dirty="0"/>
              <a:t>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GetMapping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dirty="0"/>
              <a:t>…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noProof="1"/>
              <a:t> /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@PostMapping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dirty="0"/>
              <a:t>…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 Actions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67384" y="1846008"/>
            <a:ext cx="10456228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@RequestMapping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"/home"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home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"home-view";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nn-NO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67384" y="4384119"/>
            <a:ext cx="10456228" cy="20928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@GetMapping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"/home"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home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(Model model) {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model.addAttribute("view", "home");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"base-layout";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nn-NO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73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Thymeleaf is a view engine used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Spring MVC</a:t>
            </a:r>
            <a:endParaRPr lang="en-US" dirty="0"/>
          </a:p>
          <a:p>
            <a:pPr lvl="1"/>
            <a:r>
              <a:rPr lang="en-US" dirty="0"/>
              <a:t>Natural templates – HTML with</a:t>
            </a:r>
            <a:br>
              <a:rPr lang="en-US" dirty="0"/>
            </a:br>
            <a:r>
              <a:rPr lang="en-US" dirty="0"/>
              <a:t>additional attributes to add view logic</a:t>
            </a:r>
          </a:p>
          <a:p>
            <a:r>
              <a:rPr lang="en-US" dirty="0"/>
              <a:t>Thymeleaf allows us to: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variables </a:t>
            </a:r>
            <a:r>
              <a:rPr lang="en-US" dirty="0"/>
              <a:t>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collections</a:t>
            </a:r>
            <a:r>
              <a:rPr lang="en-US" dirty="0"/>
              <a:t> in our views</a:t>
            </a:r>
          </a:p>
          <a:p>
            <a:pPr lvl="1"/>
            <a:r>
              <a:rPr lang="en-US" dirty="0"/>
              <a:t>Execute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operations</a:t>
            </a:r>
            <a:r>
              <a:rPr lang="en-US" dirty="0"/>
              <a:t> on our variables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Iterate</a:t>
            </a:r>
            <a:r>
              <a:rPr lang="en-US" dirty="0"/>
              <a:t> over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collections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Thymeleaf</a:t>
            </a:r>
            <a:endParaRPr lang="bg-BG" dirty="0"/>
          </a:p>
        </p:txBody>
      </p:sp>
      <p:pic>
        <p:nvPicPr>
          <p:cNvPr id="6146" name="Picture 2" descr="Image result for thymelea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412" y="5276219"/>
            <a:ext cx="6044391" cy="1225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 result for thymelea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4440" y="2286000"/>
            <a:ext cx="4023361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64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Thymeleaf: View Templates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149" y="1552575"/>
            <a:ext cx="10296525" cy="4619625"/>
          </a:xfrm>
          <a:prstGeom prst="rect">
            <a:avLst/>
          </a:prstGeom>
        </p:spPr>
      </p:pic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6094411" y="2314575"/>
            <a:ext cx="2866708" cy="563178"/>
          </a:xfrm>
          <a:prstGeom prst="wedgeRoundRectCallout">
            <a:avLst>
              <a:gd name="adj1" fmla="val -40335"/>
              <a:gd name="adj2" fmla="val 8578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Thymeleaf syntax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8075612" y="3279207"/>
            <a:ext cx="2866708" cy="563178"/>
          </a:xfrm>
          <a:prstGeom prst="wedgeRoundRectCallout">
            <a:avLst>
              <a:gd name="adj1" fmla="val -92901"/>
              <a:gd name="adj2" fmla="val 637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Thymeleaf syntax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7527765" y="4981575"/>
            <a:ext cx="2866708" cy="563178"/>
          </a:xfrm>
          <a:prstGeom prst="wedgeRoundRectCallout">
            <a:avLst>
              <a:gd name="adj1" fmla="val -23085"/>
              <a:gd name="adj2" fmla="val -8155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Thymeleaf syntax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1065212" y="2896973"/>
            <a:ext cx="1456688" cy="996516"/>
          </a:xfrm>
          <a:prstGeom prst="wedgeRoundRectCallout">
            <a:avLst>
              <a:gd name="adj1" fmla="val 40569"/>
              <a:gd name="adj2" fmla="val -8018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HTML</a:t>
            </a:r>
          </a:p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Syntax</a:t>
            </a:r>
            <a:endParaRPr lang="bg-BG" sz="28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189412" y="3200400"/>
            <a:ext cx="3088466" cy="251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Rectangle 12"/>
          <p:cNvSpPr/>
          <p:nvPr/>
        </p:nvSpPr>
        <p:spPr>
          <a:xfrm>
            <a:off x="3656012" y="3985763"/>
            <a:ext cx="3257972" cy="2503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/>
          <p:nvPr/>
        </p:nvSpPr>
        <p:spPr>
          <a:xfrm>
            <a:off x="5830045" y="4492762"/>
            <a:ext cx="4181702" cy="2565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35781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action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Files</a:t>
            </a:r>
            <a:r>
              <a:rPr lang="en-US" dirty="0"/>
              <a:t> to show the folders and files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C:\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List Files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514412" y="1981200"/>
            <a:ext cx="6019801" cy="4056834"/>
            <a:chOff x="684212" y="1085462"/>
            <a:chExt cx="5791200" cy="4056834"/>
          </a:xfrm>
        </p:grpSpPr>
        <p:sp>
          <p:nvSpPr>
            <p:cNvPr id="6" name="Text Placeholder 5"/>
            <p:cNvSpPr txBox="1">
              <a:spLocks/>
            </p:cNvSpPr>
            <p:nvPr/>
          </p:nvSpPr>
          <p:spPr>
            <a:xfrm>
              <a:off x="684212" y="1672903"/>
              <a:ext cx="5791200" cy="346939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/>
                <a:t>@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RequestMapping</a:t>
              </a:r>
              <a:r>
                <a:rPr lang="en-US" dirty="0"/>
                <a:t>("/files")</a:t>
              </a:r>
            </a:p>
            <a:p>
              <a:r>
                <a:rPr lang="en-US" dirty="0"/>
                <a:t>public String files(Model model) {</a:t>
              </a:r>
            </a:p>
            <a:p>
              <a:r>
                <a:rPr lang="en-US" dirty="0"/>
                <a:t> 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File path = new File("c:\\");</a:t>
              </a:r>
            </a:p>
            <a:p>
              <a:r>
                <a:rPr lang="en-US" dirty="0"/>
                <a:t>  File[]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allFiles</a:t>
              </a:r>
              <a:r>
                <a:rPr lang="en-US" dirty="0"/>
                <a:t> =</a:t>
              </a:r>
            </a:p>
            <a:p>
              <a:r>
                <a:rPr lang="en-US" dirty="0"/>
                <a:t>    path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.listFiles()</a:t>
              </a:r>
              <a:r>
                <a:rPr lang="en-US" dirty="0"/>
                <a:t>;</a:t>
              </a:r>
            </a:p>
            <a:p>
              <a:r>
                <a:rPr lang="en-US" dirty="0"/>
                <a:t>  model.addAttribute(</a:t>
              </a:r>
            </a:p>
            <a:p>
              <a:r>
                <a:rPr lang="en-US" dirty="0"/>
                <a:t>    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allFiles</a:t>
              </a:r>
              <a:r>
                <a:rPr lang="en-US" dirty="0"/>
                <a:t>",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allFiles</a:t>
              </a:r>
              <a:r>
                <a:rPr lang="en-US" dirty="0"/>
                <a:t>);</a:t>
              </a:r>
            </a:p>
            <a:p>
              <a:r>
                <a:rPr lang="en-US" dirty="0"/>
                <a:t>  return "files";</a:t>
              </a:r>
            </a:p>
            <a:p>
              <a:r>
                <a:rPr lang="en-US" dirty="0"/>
                <a:t>}</a:t>
              </a:r>
            </a:p>
          </p:txBody>
        </p:sp>
        <p:sp>
          <p:nvSpPr>
            <p:cNvPr id="7" name="Text Placeholder 5"/>
            <p:cNvSpPr txBox="1">
              <a:spLocks/>
            </p:cNvSpPr>
            <p:nvPr/>
          </p:nvSpPr>
          <p:spPr>
            <a:xfrm>
              <a:off x="684212" y="1085462"/>
              <a:ext cx="5791200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controllers/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FilesController.java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796236" y="1981200"/>
            <a:ext cx="4938600" cy="2948839"/>
            <a:chOff x="684212" y="1085462"/>
            <a:chExt cx="5601994" cy="2948839"/>
          </a:xfrm>
        </p:grpSpPr>
        <p:sp>
          <p:nvSpPr>
            <p:cNvPr id="9" name="Text Placeholder 5"/>
            <p:cNvSpPr txBox="1">
              <a:spLocks/>
            </p:cNvSpPr>
            <p:nvPr/>
          </p:nvSpPr>
          <p:spPr>
            <a:xfrm>
              <a:off x="684212" y="1672903"/>
              <a:ext cx="5601994" cy="236139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/>
                <a:t>&lt;h1&gt;Files&lt;/h1&gt;</a:t>
              </a:r>
              <a:endParaRPr lang="bg-BG" dirty="0"/>
            </a:p>
            <a:p>
              <a:endParaRPr lang="en-US" dirty="0"/>
            </a:p>
            <a:p>
              <a:r>
                <a:rPr lang="en-US" dirty="0"/>
                <a:t>&lt;div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th:each</a:t>
              </a:r>
              <a:r>
                <a:rPr lang="en-US" dirty="0"/>
                <a:t> =</a:t>
              </a:r>
            </a:p>
            <a:p>
              <a:r>
                <a:rPr lang="en-US" dirty="0"/>
                <a:t>    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file</a:t>
              </a:r>
              <a:r>
                <a:rPr lang="en-US" dirty="0"/>
                <a:t> : ${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allFiles</a:t>
              </a:r>
              <a:r>
                <a:rPr lang="en-US" dirty="0"/>
                <a:t>}"</a:t>
              </a:r>
            </a:p>
            <a:p>
              <a:r>
                <a:rPr lang="en-US" dirty="0"/>
                <a:t>  th:text = 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${file.name}</a:t>
              </a:r>
              <a:r>
                <a:rPr lang="en-US" dirty="0"/>
                <a:t>"&gt;</a:t>
              </a:r>
            </a:p>
            <a:p>
              <a:r>
                <a:rPr lang="en-US" dirty="0"/>
                <a:t>&lt;/div&gt;</a:t>
              </a:r>
            </a:p>
          </p:txBody>
        </p:sp>
        <p:sp>
          <p:nvSpPr>
            <p:cNvPr id="10" name="Text Placeholder 5"/>
            <p:cNvSpPr txBox="1">
              <a:spLocks/>
            </p:cNvSpPr>
            <p:nvPr/>
          </p:nvSpPr>
          <p:spPr>
            <a:xfrm>
              <a:off x="684212" y="1085462"/>
              <a:ext cx="5601994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templates/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files</a:t>
              </a:r>
              <a:r>
                <a:rPr lang="en-US" dirty="0"/>
                <a:t>.html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0327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List Files in Specified Folder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4583" t="22576" r="28750" b="27132"/>
          <a:stretch/>
        </p:blipFill>
        <p:spPr>
          <a:xfrm>
            <a:off x="1903412" y="1151121"/>
            <a:ext cx="8534400" cy="517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02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5612" y="4877342"/>
            <a:ext cx="11330728" cy="820600"/>
          </a:xfrm>
        </p:spPr>
        <p:txBody>
          <a:bodyPr/>
          <a:lstStyle/>
          <a:p>
            <a:r>
              <a:rPr lang="en-US" dirty="0"/>
              <a:t>Web Application with Spring MVC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875691" y="5794838"/>
            <a:ext cx="1049057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9" name="Picture 4" descr="File:Pivotal Java Spring 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86646">
            <a:off x="6595309" y="1210758"/>
            <a:ext cx="4703346" cy="1528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Image result for spring boo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06441">
            <a:off x="1223698" y="825506"/>
            <a:ext cx="2299091" cy="2299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b="31485"/>
          <a:stretch/>
        </p:blipFill>
        <p:spPr>
          <a:xfrm>
            <a:off x="2894012" y="2447164"/>
            <a:ext cx="6400800" cy="2085655"/>
          </a:xfrm>
          <a:prstGeom prst="rect">
            <a:avLst/>
          </a:prstGeom>
          <a:ln>
            <a:noFill/>
          </a:ln>
          <a:effectLst>
            <a:outerShdw blurRad="1016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27032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346" y="1592727"/>
            <a:ext cx="2886066" cy="214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Build robust web applications with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Java</a:t>
            </a:r>
            <a:r>
              <a:rPr lang="en-US" sz="3200" dirty="0"/>
              <a:t>, using</a:t>
            </a:r>
          </a:p>
          <a:p>
            <a:pPr lvl="1">
              <a:lnSpc>
                <a:spcPct val="11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Spring MVC</a:t>
            </a:r>
          </a:p>
          <a:p>
            <a:pPr lvl="2">
              <a:lnSpc>
                <a:spcPct val="110000"/>
              </a:lnSpc>
            </a:pPr>
            <a:r>
              <a:rPr lang="en-US" sz="2800" dirty="0"/>
              <a:t>Open Source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MVC Web Framework </a:t>
            </a:r>
            <a:r>
              <a:rPr lang="en-US" sz="2800" dirty="0"/>
              <a:t>for Java</a:t>
            </a:r>
          </a:p>
          <a:p>
            <a:pPr lvl="2">
              <a:lnSpc>
                <a:spcPct val="110000"/>
              </a:lnSpc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Controller</a:t>
            </a:r>
            <a:r>
              <a:rPr lang="en-US" sz="2800" dirty="0"/>
              <a:t> handling,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annotations</a:t>
            </a:r>
          </a:p>
          <a:p>
            <a:pPr lvl="1">
              <a:lnSpc>
                <a:spcPct val="11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Spring Boot</a:t>
            </a:r>
          </a:p>
          <a:p>
            <a:pPr lvl="2">
              <a:lnSpc>
                <a:spcPct val="110000"/>
              </a:lnSpc>
            </a:pPr>
            <a:r>
              <a:rPr lang="en-US" sz="2800" dirty="0"/>
              <a:t>Configures and simplifies Spring apps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Thymeleaf</a:t>
            </a:r>
          </a:p>
          <a:p>
            <a:pPr lvl="2">
              <a:lnSpc>
                <a:spcPct val="110000"/>
              </a:lnSpc>
            </a:pPr>
            <a:r>
              <a:rPr lang="en-US" sz="2800" dirty="0"/>
              <a:t>Powerful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view engine</a:t>
            </a:r>
          </a:p>
          <a:p>
            <a:pPr lvl="2">
              <a:lnSpc>
                <a:spcPct val="110000"/>
              </a:lnSpc>
            </a:pPr>
            <a:r>
              <a:rPr lang="en-US" sz="2800" dirty="0"/>
              <a:t>Variables, Iteration, Conditions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0756" y="4559561"/>
            <a:ext cx="2886067" cy="1612639"/>
          </a:xfrm>
          <a:prstGeom prst="roundRect">
            <a:avLst>
              <a:gd name="adj" fmla="val 2373"/>
            </a:avLst>
          </a:prstGeom>
        </p:spPr>
      </p:pic>
    </p:spTree>
    <p:extLst>
      <p:ext uri="{BB962C8B-B14F-4D97-AF65-F5344CB8AC3E}">
        <p14:creationId xmlns:p14="http://schemas.microsoft.com/office/powerpoint/2010/main" val="414629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Technologies – Java Basic Web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https://softuni.bg/courses/software-technologies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775691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295400"/>
            <a:ext cx="11804822" cy="522960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noProof="1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noProof="1"/>
            </a:br>
            <a:r>
              <a:rPr lang="en-US" sz="11500" b="1" noProof="1"/>
              <a:t>#fund-softuni</a:t>
            </a:r>
            <a:endParaRPr lang="en-US" sz="6000" b="1" noProof="1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0573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609600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2722877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9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14087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6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Thymeleaf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0000">
            <a:off x="8965736" y="2056832"/>
            <a:ext cx="2007955" cy="2011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6" y="4727398"/>
            <a:ext cx="8938472" cy="820600"/>
          </a:xfrm>
        </p:spPr>
        <p:txBody>
          <a:bodyPr/>
          <a:lstStyle/>
          <a:p>
            <a:r>
              <a:rPr lang="en-US" dirty="0"/>
              <a:t>Java Web Development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5681766"/>
            <a:ext cx="8938472" cy="719034"/>
          </a:xfrm>
        </p:spPr>
        <p:txBody>
          <a:bodyPr/>
          <a:lstStyle/>
          <a:p>
            <a:r>
              <a:rPr lang="en-US" dirty="0"/>
              <a:t>Spring MVC, Thymeleaf, Hibernate</a:t>
            </a:r>
          </a:p>
        </p:txBody>
      </p:sp>
      <p:pic>
        <p:nvPicPr>
          <p:cNvPr id="1026" name="Picture 2" descr="Image result for spring mvc lea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950" y="1297856"/>
            <a:ext cx="3803333" cy="28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le:Hibernate logo 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200971">
            <a:off x="727068" y="2680682"/>
            <a:ext cx="4144241" cy="1150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Свързано изображение">
            <a:extLst>
              <a:ext uri="{FF2B5EF4-FFF2-40B4-BE49-F238E27FC236}">
                <a16:creationId xmlns:a16="http://schemas.microsoft.com/office/drawing/2014/main" id="{5FB283D4-132B-4BB3-878D-7697655148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82248">
            <a:off x="877045" y="1271150"/>
            <a:ext cx="3106056" cy="97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330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027472"/>
            <a:ext cx="11804822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Spring MVC </a:t>
            </a:r>
            <a:r>
              <a:rPr lang="en-US" dirty="0"/>
              <a:t>== open source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MVC framework </a:t>
            </a:r>
            <a:r>
              <a:rPr lang="en-US" dirty="0"/>
              <a:t>for Java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dirty="0"/>
              <a:t>Developed by Pivotal Software, as part of Spring Framework</a:t>
            </a:r>
          </a:p>
          <a:p>
            <a:pPr lvl="2">
              <a:lnSpc>
                <a:spcPct val="110000"/>
              </a:lnSpc>
            </a:pPr>
            <a:r>
              <a:rPr lang="en-US" dirty="0">
                <a:hlinkClick r:id="rId2"/>
              </a:rPr>
              <a:t>https://spring.io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Built top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Java Servlet API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pPr lvl="2">
              <a:lnSpc>
                <a:spcPct val="110000"/>
              </a:lnSpc>
            </a:pPr>
            <a:r>
              <a:rPr lang="en-US" dirty="0">
                <a:hlinkClick r:id="rId3"/>
              </a:rPr>
              <a:t>https://javaee.github.io/tutorial/servlets.html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Based on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Model-View-Controller</a:t>
            </a:r>
            <a:r>
              <a:rPr lang="en-US" dirty="0"/>
              <a:t> (MVC) architecture</a:t>
            </a:r>
            <a:endParaRPr lang="bg-BG" dirty="0"/>
          </a:p>
          <a:p>
            <a:pPr lvl="2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Controllers</a:t>
            </a:r>
            <a:r>
              <a:rPr lang="en-US" dirty="0"/>
              <a:t> handle HTTP GET / POST requests and render views</a:t>
            </a:r>
          </a:p>
          <a:p>
            <a:pPr lvl="2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Views</a:t>
            </a:r>
            <a:r>
              <a:rPr lang="en-US" dirty="0"/>
              <a:t> render HTML using a template engine (e.g. JSP or Thymeleaf)</a:t>
            </a:r>
          </a:p>
          <a:p>
            <a:pPr lvl="2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en-US" dirty="0"/>
              <a:t> access persistent data (e.g. from the database or cloud)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MVC</a:t>
            </a:r>
          </a:p>
        </p:txBody>
      </p:sp>
      <p:pic>
        <p:nvPicPr>
          <p:cNvPr id="4100" name="Picture 4" descr="File:Pivotal Java Spring 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2528" y="2531120"/>
            <a:ext cx="3428284" cy="1114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969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Configuration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Spring Boot</a:t>
            </a:r>
          </a:p>
          <a:p>
            <a:pPr lvl="1"/>
            <a:r>
              <a:rPr lang="en-US" dirty="0"/>
              <a:t>Simplifies building Spring applications</a:t>
            </a:r>
          </a:p>
          <a:p>
            <a:pPr lvl="1"/>
            <a:r>
              <a:rPr lang="en-US" dirty="0"/>
              <a:t>Convention-over-configuration</a:t>
            </a:r>
          </a:p>
          <a:p>
            <a:pPr lvl="2"/>
            <a:r>
              <a:rPr lang="en-US" dirty="0"/>
              <a:t>Rapid application development with Spring</a:t>
            </a:r>
          </a:p>
          <a:p>
            <a:pPr lvl="2"/>
            <a:r>
              <a:rPr lang="en-US" dirty="0"/>
              <a:t>Create production-grade applications that you can “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just run</a:t>
            </a:r>
            <a:r>
              <a:rPr lang="en-US" dirty="0"/>
              <a:t>”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Automatically</a:t>
            </a:r>
            <a:r>
              <a:rPr lang="en-US" dirty="0"/>
              <a:t> configure Spring Framework (very simplified)</a:t>
            </a:r>
          </a:p>
          <a:p>
            <a:pPr lvl="1"/>
            <a:r>
              <a:rPr lang="en-US" dirty="0"/>
              <a:t>Built-in (embedded) Web server (Tomcat)</a:t>
            </a:r>
          </a:p>
          <a:p>
            <a:pPr lvl="1"/>
            <a:r>
              <a:rPr lang="en-US" dirty="0"/>
              <a:t>Integrates Spring MVC, Spring Data and other Spring technologies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Boot</a:t>
            </a:r>
          </a:p>
        </p:txBody>
      </p:sp>
      <p:pic>
        <p:nvPicPr>
          <p:cNvPr id="8" name="Picture 2" descr="Свързано изображение">
            <a:extLst>
              <a:ext uri="{FF2B5EF4-FFF2-40B4-BE49-F238E27FC236}">
                <a16:creationId xmlns:a16="http://schemas.microsoft.com/office/drawing/2014/main" id="{64CD1ECE-E750-4365-9F97-9787CF961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2484" y="1371600"/>
            <a:ext cx="3758328" cy="1181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70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0E3531-817F-44E7-86A4-BE2A481F80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E51CFC7-644D-458A-B0ED-8C3E861EB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Boot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5C7936-60BF-4D22-B2FF-0E77FF3B1CF5}"/>
              </a:ext>
            </a:extLst>
          </p:cNvPr>
          <p:cNvSpPr/>
          <p:nvPr/>
        </p:nvSpPr>
        <p:spPr>
          <a:xfrm>
            <a:off x="9746748" y="19664"/>
            <a:ext cx="2422413" cy="990600"/>
          </a:xfrm>
          <a:prstGeom prst="rect">
            <a:avLst/>
          </a:prstGeom>
          <a:solidFill>
            <a:srgbClr val="2A2003">
              <a:alpha val="50196"/>
            </a:srgb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171F1B1-D910-4F09-AA66-37D7AA38C0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13493" y="266202"/>
            <a:ext cx="7654293" cy="638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17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MVC</a:t>
            </a:r>
            <a:r>
              <a:rPr lang="en-US" dirty="0"/>
              <a:t> == Model-View-Controller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Views</a:t>
            </a:r>
            <a:r>
              <a:rPr lang="en-US" dirty="0"/>
              <a:t> (presentation / UI)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Render UI (produce HTML)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Controllers</a:t>
            </a:r>
            <a:r>
              <a:rPr lang="en-US" dirty="0"/>
              <a:t> (logic)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Prepare UI (presentation logic)</a:t>
            </a:r>
          </a:p>
          <a:p>
            <a:pPr lvl="1"/>
            <a:r>
              <a:rPr lang="en-US" dirty="0"/>
              <a:t>Update database (business logic)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en-US" dirty="0"/>
              <a:t> (data)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Data access classes or ORM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Model-View Controller (MVC)?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692" y="2057400"/>
            <a:ext cx="4354520" cy="3471603"/>
          </a:xfrm>
          <a:prstGeom prst="roundRect">
            <a:avLst>
              <a:gd name="adj" fmla="val 3625"/>
            </a:avLst>
          </a:prstGeom>
        </p:spPr>
      </p:pic>
    </p:spTree>
    <p:extLst>
      <p:ext uri="{BB962C8B-B14F-4D97-AF65-F5344CB8AC3E}">
        <p14:creationId xmlns:p14="http://schemas.microsoft.com/office/powerpoint/2010/main" val="394947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9ACBD4-46BF-4015-926A-BE4006DB8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/>
          <a:lstStyle/>
          <a:p>
            <a:r>
              <a:rPr lang="en-US" dirty="0"/>
              <a:t>Create a new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Maven</a:t>
            </a:r>
            <a:r>
              <a:rPr lang="en-US" dirty="0"/>
              <a:t>-based Java project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Starting with Spring Boot (Maven Project)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959E50-392F-4A65-9E94-DB6518A41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012" y="1868240"/>
            <a:ext cx="6179443" cy="44791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965F5A-BCAA-495A-885E-F24963DE4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4396" y="3088875"/>
            <a:ext cx="4435301" cy="203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57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1825</Words>
  <Application>Microsoft Office PowerPoint</Application>
  <PresentationFormat>Custom</PresentationFormat>
  <Paragraphs>337</Paragraphs>
  <Slides>31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Basic Web Development with Java</vt:lpstr>
      <vt:lpstr>Table of Contents</vt:lpstr>
      <vt:lpstr>Have a Question?</vt:lpstr>
      <vt:lpstr>Java Web Development</vt:lpstr>
      <vt:lpstr>Spring MVC</vt:lpstr>
      <vt:lpstr>Spring Boot</vt:lpstr>
      <vt:lpstr>Spring Boot</vt:lpstr>
      <vt:lpstr>What is Model-View Controller (MVC)?</vt:lpstr>
      <vt:lpstr>Starting with Spring Boot (Maven Project)</vt:lpstr>
      <vt:lpstr>Starting with Spring Boot (Maven Project)</vt:lpstr>
      <vt:lpstr>Spring Boot Application Class</vt:lpstr>
      <vt:lpstr>Controllers</vt:lpstr>
      <vt:lpstr>Web Controller Example</vt:lpstr>
      <vt:lpstr>Views</vt:lpstr>
      <vt:lpstr>Project Auto-Reload on Change</vt:lpstr>
      <vt:lpstr>Example: Print the Numbers 1…50</vt:lpstr>
      <vt:lpstr>Example: Greeting Controller</vt:lpstr>
      <vt:lpstr>Example: Greeting View</vt:lpstr>
      <vt:lpstr>Creating Simple Spring MVC App</vt:lpstr>
      <vt:lpstr>Spring Annotations</vt:lpstr>
      <vt:lpstr>Spring Controllers</vt:lpstr>
      <vt:lpstr>Controller Actions</vt:lpstr>
      <vt:lpstr>Thymeleaf</vt:lpstr>
      <vt:lpstr>Thymeleaf: View Templates</vt:lpstr>
      <vt:lpstr>Example: List Files</vt:lpstr>
      <vt:lpstr>Example: List Files in Specified Folder</vt:lpstr>
      <vt:lpstr>Web Application with Spring MVC</vt:lpstr>
      <vt:lpstr>Summary</vt:lpstr>
      <vt:lpstr>Software Technologies – Java Basic Web</vt:lpstr>
      <vt:lpstr>License</vt:lpstr>
      <vt:lpstr>Trainings @ Software University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Java: Syntax, Basic Web</dc:title>
  <dc:subject>HTML, CSS and JavaScript Course</dc:subject>
  <dc:creator/>
  <cp:keywords>Java, variables, methods, loops, objects, classes, arrays, collections, sets, maps, programming, course, SoftUni, Software University</cp:keywords>
  <dc:description>https://softuni.bg/courses/software-technologies</dc:description>
  <cp:lastModifiedBy/>
  <cp:revision>1</cp:revision>
  <dcterms:created xsi:type="dcterms:W3CDTF">2014-01-02T17:00:34Z</dcterms:created>
  <dcterms:modified xsi:type="dcterms:W3CDTF">2017-11-30T11:34:48Z</dcterms:modified>
  <cp:category>Java, back-end, computer programming, 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